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758" r:id="rId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ben.cui(崔龙方)" initials="a" lastIdx="0" clrIdx="0">
    <p:extLst>
      <p:ext uri="{19B8F6BF-5375-455C-9EA6-DF929625EA0E}">
        <p15:presenceInfo xmlns:p15="http://schemas.microsoft.com/office/powerpoint/2012/main" userId="S-1-5-21-2449862091-2095136087-370322297-521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B88FBB"/>
    <a:srgbClr val="ED7D31"/>
    <a:srgbClr val="70AD47"/>
    <a:srgbClr val="2E75B6"/>
    <a:srgbClr val="8FAADC"/>
    <a:srgbClr val="1D384C"/>
    <a:srgbClr val="548235"/>
    <a:srgbClr val="2F528F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304" autoAdjust="0"/>
  </p:normalViewPr>
  <p:slideViewPr>
    <p:cSldViewPr snapToGrid="0" snapToObjects="1">
      <p:cViewPr varScale="1">
        <p:scale>
          <a:sx n="138" d="100"/>
          <a:sy n="138" d="100"/>
        </p:scale>
        <p:origin x="1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3" d="100"/>
          <a:sy n="133" d="100"/>
        </p:scale>
        <p:origin x="36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5D2AB2C-B387-8349-BFA2-E8EEAA4A7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5A8A260-F060-A34E-AFF1-FD8E03D32C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63D7B-40F1-CC4D-A5AC-B9DE16818A89}" type="datetimeFigureOut">
              <a:rPr kumimoji="1" lang="zh-CN" altLang="en-US" smtClean="0"/>
              <a:t>2023/1/17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0B2075-733F-6B48-8725-B1B7BB0448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94D9A9-B15C-9B45-AD83-1B00CB0887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92F8E-B0AE-5545-8E00-1C0AAE623B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742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69968-7645-3546-AAAD-63A43CAE3CCA}" type="datetimeFigureOut">
              <a:rPr kumimoji="1" lang="zh-CN" altLang="en-US" smtClean="0"/>
              <a:t>2023/1/17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F3233-C010-AA43-B94A-4CD36AFCE0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16217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394C2F-F311-0D48-964D-21CBE32402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DB13331-DAC6-9047-B5AB-7BAC26BBF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2067" y="3887699"/>
            <a:ext cx="5381470" cy="561356"/>
          </a:xfrm>
          <a:prstGeom prst="rect">
            <a:avLst/>
          </a:prstGeom>
        </p:spPr>
        <p:txBody>
          <a:bodyPr/>
          <a:lstStyle>
            <a:lvl1pPr algn="r">
              <a:defRPr sz="2800" b="0" i="0" baseline="0">
                <a:solidFill>
                  <a:schemeClr val="bg1"/>
                </a:solidFill>
                <a:latin typeface="HelveticaNeueLT Std Lt" panose="020B0403020202020204" pitchFamily="34" charset="0"/>
                <a:ea typeface="思源黑体 CN Medium" charset="-122"/>
              </a:defRPr>
            </a:lvl1pPr>
          </a:lstStyle>
          <a:p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en-US" dirty="0"/>
          </a:p>
        </p:txBody>
      </p:sp>
      <p:sp>
        <p:nvSpPr>
          <p:cNvPr id="12" name="文本占位符 20">
            <a:extLst>
              <a:ext uri="{FF2B5EF4-FFF2-40B4-BE49-F238E27FC236}">
                <a16:creationId xmlns:a16="http://schemas.microsoft.com/office/drawing/2014/main" id="{111AE1DE-31E8-3D4E-A087-FB6193FC5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09666" y="4533501"/>
            <a:ext cx="1723870" cy="338082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="0" i="0" baseline="0">
                <a:solidFill>
                  <a:schemeClr val="bg1"/>
                </a:solidFill>
                <a:latin typeface="HelveticaNeueLT Std Lt" panose="020B0403020202020204" pitchFamily="34" charset="0"/>
                <a:ea typeface="思源黑体 CN Normal" charset="-122"/>
              </a:defRPr>
            </a:lvl1pPr>
          </a:lstStyle>
          <a:p>
            <a:pPr lvl="0"/>
            <a:r>
              <a:rPr kumimoji="1" lang="en-US" altLang="zh-CN" dirty="0"/>
              <a:t>April</a:t>
            </a:r>
            <a:r>
              <a:rPr kumimoji="1" lang="zh-CN" altLang="en-US" dirty="0"/>
              <a:t> </a:t>
            </a:r>
            <a:r>
              <a:rPr kumimoji="1" lang="en-US" altLang="zh-CN" dirty="0"/>
              <a:t>21,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63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17C1FC-891D-1D46-8AB1-8AD71431B1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911914-103A-5A4E-BC02-56700A5A75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2067" y="578057"/>
            <a:ext cx="5381470" cy="561356"/>
          </a:xfrm>
          <a:prstGeom prst="rect">
            <a:avLst/>
          </a:prstGeom>
        </p:spPr>
        <p:txBody>
          <a:bodyPr/>
          <a:lstStyle>
            <a:lvl1pPr algn="r">
              <a:defRPr sz="2800" b="0" i="0" baseline="0">
                <a:solidFill>
                  <a:schemeClr val="accent1">
                    <a:lumMod val="75000"/>
                  </a:schemeClr>
                </a:solidFill>
                <a:latin typeface="HelveticaNeueLT Std Lt" panose="020B0403020202020204" pitchFamily="34" charset="0"/>
                <a:ea typeface="思源黑体 CN Medium" charset="-122"/>
              </a:defRPr>
            </a:lvl1pPr>
          </a:lstStyle>
          <a:p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endParaRPr lang="en-US" dirty="0"/>
          </a:p>
        </p:txBody>
      </p:sp>
      <p:sp>
        <p:nvSpPr>
          <p:cNvPr id="6" name="文本占位符 20">
            <a:extLst>
              <a:ext uri="{FF2B5EF4-FFF2-40B4-BE49-F238E27FC236}">
                <a16:creationId xmlns:a16="http://schemas.microsoft.com/office/drawing/2014/main" id="{5B3F7D9D-F6AA-4149-8798-55BA5D154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09666" y="1223859"/>
            <a:ext cx="1723870" cy="338082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600" b="0" i="0" baseline="0">
                <a:solidFill>
                  <a:schemeClr val="accent1">
                    <a:lumMod val="75000"/>
                  </a:schemeClr>
                </a:solidFill>
                <a:latin typeface="HelveticaNeueLT Std Lt" panose="020B0403020202020204" pitchFamily="34" charset="0"/>
                <a:ea typeface="思源黑体 CN Normal" charset="-122"/>
              </a:defRPr>
            </a:lvl1pPr>
          </a:lstStyle>
          <a:p>
            <a:pPr lvl="0"/>
            <a:r>
              <a:rPr kumimoji="1" lang="en-US" altLang="zh-CN" dirty="0"/>
              <a:t>April</a:t>
            </a:r>
            <a:r>
              <a:rPr kumimoji="1" lang="zh-CN" altLang="en-US" dirty="0"/>
              <a:t> </a:t>
            </a:r>
            <a:r>
              <a:rPr kumimoji="1" lang="en-US" altLang="zh-CN" dirty="0"/>
              <a:t>21,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250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5F861FD-60F7-3B41-8DE4-346B578C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96" y="-7496"/>
            <a:ext cx="9151495" cy="5150995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69656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HelveticaNeueLT Std" charset="0"/>
                <a:ea typeface="HelveticaNeueLT Std" charset="0"/>
                <a:cs typeface="HelveticaNeueLT Std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13856" y="149750"/>
            <a:ext cx="7886700" cy="573100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bg1"/>
                </a:solidFill>
                <a:latin typeface="Helvetica Neue Light" charset="0"/>
                <a:ea typeface="思源黑体 CN Normal" charset="-122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3856" y="993775"/>
            <a:ext cx="7886700" cy="32635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aseline="0">
                <a:solidFill>
                  <a:schemeClr val="bg1"/>
                </a:solidFill>
                <a:latin typeface="Helvetica Neue Light" charset="0"/>
                <a:ea typeface="思源黑体 CN Normal" charset="-122"/>
              </a:defRPr>
            </a:lvl1pPr>
            <a:lvl2pPr marL="514350" indent="-17145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NeueLT Std" charset="0"/>
                <a:ea typeface="思源黑体 CN Normal" charset="-122"/>
              </a:defRPr>
            </a:lvl2pPr>
            <a:lvl3pPr marL="857250" indent="-17145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NeueLT Std" charset="0"/>
                <a:ea typeface="思源黑体 CN Normal" charset="-122"/>
              </a:defRPr>
            </a:lvl3pPr>
            <a:lvl4pPr marL="1200150" indent="-17145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NeueLT Std" charset="0"/>
                <a:ea typeface="思源黑体 CN Normal" charset="-122"/>
              </a:defRPr>
            </a:lvl4pPr>
            <a:lvl5pPr marL="1543050" indent="-17145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NeueLT Std" charset="0"/>
                <a:ea typeface="思源黑体 CN Normal" charset="-122"/>
              </a:defRPr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9A8A8-CAB0-ED44-9316-58C5B5FBBACC}"/>
              </a:ext>
            </a:extLst>
          </p:cNvPr>
          <p:cNvSpPr txBox="1"/>
          <p:nvPr userDrawn="1"/>
        </p:nvSpPr>
        <p:spPr>
          <a:xfrm>
            <a:off x="63556" y="4903843"/>
            <a:ext cx="23870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绝密</a:t>
            </a:r>
            <a:r>
              <a:rPr lang="en-US" altLang="zh-CN" sz="800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chemeClr val="bg1"/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Top Secret </a:t>
            </a:r>
            <a:r>
              <a:rPr lang="en-US" altLang="zh-CN" sz="800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/</a:t>
            </a:r>
            <a:r>
              <a:rPr lang="zh-CN" altLang="en-US" sz="800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机密</a:t>
            </a:r>
            <a:r>
              <a:rPr lang="en-US" altLang="zh-CN" sz="800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chemeClr val="bg1"/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High</a:t>
            </a:r>
            <a:r>
              <a:rPr lang="zh-CN" altLang="en-US" sz="800" b="0" i="0" u="none" strike="noStrike" kern="1200" dirty="0">
                <a:solidFill>
                  <a:schemeClr val="bg1"/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chemeClr val="bg1"/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Secret </a:t>
            </a:r>
            <a:r>
              <a:rPr lang="en-US" altLang="zh-CN" sz="800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/</a:t>
            </a:r>
            <a:r>
              <a:rPr lang="zh-CN" altLang="en-US" sz="800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秘密</a:t>
            </a:r>
            <a:r>
              <a:rPr lang="en-US" altLang="zh-CN" sz="800" b="0" i="0" u="none" strike="noStrike" kern="1200" dirty="0">
                <a:solidFill>
                  <a:schemeClr val="bg1"/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chemeClr val="bg1"/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Secret</a:t>
            </a:r>
            <a:endParaRPr kumimoji="1" lang="zh-CN" altLang="en-US" sz="800" b="0" i="0" dirty="0">
              <a:solidFill>
                <a:schemeClr val="bg1"/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459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495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69656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HelveticaNeueLT Std" charset="0"/>
                <a:ea typeface="HelveticaNeueLT Std" charset="0"/>
                <a:cs typeface="HelveticaNeueLT Std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13856" y="149750"/>
            <a:ext cx="7886700" cy="573100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rgbClr val="1D374B"/>
                </a:solidFill>
                <a:latin typeface="Helvetica Neue Light" charset="0"/>
                <a:ea typeface="思源黑体 CN Normal" charset="-122"/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3856" y="993775"/>
            <a:ext cx="7886700" cy="32635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aseline="0">
                <a:solidFill>
                  <a:srgbClr val="1D374B"/>
                </a:solidFill>
                <a:latin typeface="Helvetica Neue Light" charset="0"/>
                <a:ea typeface="思源黑体 CN Normal" charset="-122"/>
              </a:defRPr>
            </a:lvl1pPr>
            <a:lvl2pPr marL="514350" indent="-17145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NeueLT Std" charset="0"/>
                <a:ea typeface="思源黑体 CN Normal" charset="-122"/>
              </a:defRPr>
            </a:lvl2pPr>
            <a:lvl3pPr marL="857250" indent="-17145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NeueLT Std" charset="0"/>
                <a:ea typeface="思源黑体 CN Normal" charset="-122"/>
              </a:defRPr>
            </a:lvl3pPr>
            <a:lvl4pPr marL="1200150" indent="-17145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NeueLT Std" charset="0"/>
                <a:ea typeface="思源黑体 CN Normal" charset="-122"/>
              </a:defRPr>
            </a:lvl4pPr>
            <a:lvl5pPr marL="1543050" indent="-171450">
              <a:buFont typeface="Wingdings" charset="2"/>
              <a:buChar char="p"/>
              <a:defRPr baseline="0">
                <a:solidFill>
                  <a:schemeClr val="bg1"/>
                </a:solidFill>
                <a:latin typeface="HelveticaNeueLT Std" charset="0"/>
                <a:ea typeface="思源黑体 CN Normal" charset="-122"/>
              </a:defRPr>
            </a:lvl5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27F8CD-A2A0-0443-AF07-BC52B2901024}"/>
              </a:ext>
            </a:extLst>
          </p:cNvPr>
          <p:cNvSpPr txBox="1"/>
          <p:nvPr userDrawn="1"/>
        </p:nvSpPr>
        <p:spPr>
          <a:xfrm>
            <a:off x="63556" y="4903843"/>
            <a:ext cx="23870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绝密</a:t>
            </a:r>
            <a:r>
              <a:rPr lang="en-US" altLang="zh-CN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Top Secret </a:t>
            </a:r>
            <a:r>
              <a:rPr lang="en-US" altLang="zh-CN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/</a:t>
            </a:r>
            <a:r>
              <a:rPr lang="zh-CN" altLang="en-US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机密</a:t>
            </a:r>
            <a:r>
              <a:rPr lang="en-US" altLang="zh-CN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High</a:t>
            </a:r>
            <a:r>
              <a:rPr lang="zh-CN" altLang="en-US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Secret </a:t>
            </a:r>
            <a:r>
              <a:rPr lang="en-US" altLang="zh-CN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/</a:t>
            </a:r>
            <a:r>
              <a:rPr lang="zh-CN" altLang="en-US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秘密</a:t>
            </a:r>
            <a:r>
              <a:rPr lang="en-US" altLang="zh-CN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Source Han Sans CN Light" panose="020B0300000000000000" pitchFamily="34" charset="-128"/>
                <a:ea typeface="Source Han Sans CN Light" panose="020B0300000000000000" pitchFamily="34" charset="-128"/>
                <a:cs typeface="+mn-cs"/>
              </a:rPr>
              <a:t> </a:t>
            </a:r>
            <a:r>
              <a:rPr lang="en-US" altLang="zh-CN" sz="800" b="0" i="0" u="none" strike="noStrike" kern="1200" dirty="0">
                <a:solidFill>
                  <a:schemeClr val="bg1">
                    <a:lumMod val="75000"/>
                  </a:schemeClr>
                </a:solidFill>
                <a:effectLst/>
                <a:latin typeface="HelveticaNeueLT Std Lt" panose="020B0403020202020204" pitchFamily="34" charset="0"/>
                <a:ea typeface="Source Han Sans CN Light" panose="020B0300000000000000" pitchFamily="34" charset="-128"/>
                <a:cs typeface="+mn-cs"/>
              </a:rPr>
              <a:t>Secret</a:t>
            </a:r>
            <a:endParaRPr kumimoji="1" lang="zh-CN" altLang="en-US" sz="800" b="0" i="0" dirty="0">
              <a:solidFill>
                <a:schemeClr val="bg1">
                  <a:lumMod val="75000"/>
                </a:schemeClr>
              </a:solidFill>
              <a:latin typeface="Source Han Sans CN Light" panose="020B0300000000000000" pitchFamily="34" charset="-128"/>
              <a:ea typeface="Source Han Sans CN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13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415DAA-631D-25FA-A913-43F7765071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F861FD-60F7-3B41-8DE4-346B578C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496" y="-7496"/>
            <a:ext cx="9151495" cy="5150995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69656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HelveticaNeueLT Std" charset="0"/>
                <a:ea typeface="HelveticaNeueLT Std" charset="0"/>
                <a:cs typeface="HelveticaNeueLT Std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3A56F6-0559-8E4E-85F7-03068BC2F4F2}"/>
              </a:ext>
            </a:extLst>
          </p:cNvPr>
          <p:cNvSpPr txBox="1"/>
          <p:nvPr userDrawn="1"/>
        </p:nvSpPr>
        <p:spPr>
          <a:xfrm>
            <a:off x="580199" y="1911669"/>
            <a:ext cx="1914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0" i="0" dirty="0">
                <a:solidFill>
                  <a:schemeClr val="bg1"/>
                </a:solidFill>
                <a:latin typeface="HelveticaNeueLT Std Lt" panose="020B0403020202020204" pitchFamily="34" charset="0"/>
                <a:ea typeface="Source Han Sans CN Medium" panose="020B0500000000000000" pitchFamily="34" charset="-128"/>
              </a:rPr>
              <a:t>Thanks!</a:t>
            </a:r>
            <a:endParaRPr kumimoji="1" lang="zh-CN" altLang="en-US" sz="4000" b="0" i="0" dirty="0">
              <a:solidFill>
                <a:schemeClr val="bg1"/>
              </a:solidFill>
              <a:latin typeface="HelveticaNeueLT Std Lt" panose="020B0403020202020204" pitchFamily="34" charset="0"/>
              <a:ea typeface="Source Han Sans CN Medium" panose="020B0500000000000000" pitchFamily="34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965038-5EBD-BE48-A97B-5DAD6746636B}"/>
              </a:ext>
            </a:extLst>
          </p:cNvPr>
          <p:cNvSpPr txBox="1"/>
          <p:nvPr userDrawn="1"/>
        </p:nvSpPr>
        <p:spPr>
          <a:xfrm>
            <a:off x="580199" y="4536331"/>
            <a:ext cx="2560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0" i="0" spc="50" baseline="0" dirty="0">
                <a:solidFill>
                  <a:schemeClr val="bg1"/>
                </a:solidFill>
                <a:latin typeface="HelveticaNeueLT Std Lt" panose="020B0403020202020204" pitchFamily="34" charset="0"/>
                <a:ea typeface="Source Han Sans CN Medium" panose="020B0500000000000000" pitchFamily="34" charset="-128"/>
              </a:rPr>
              <a:t>Our Mission: Robotics for All</a:t>
            </a:r>
            <a:endParaRPr kumimoji="1" lang="zh-CN" altLang="en-US" sz="1400" b="0" i="0" spc="50" baseline="0" dirty="0">
              <a:solidFill>
                <a:schemeClr val="bg1"/>
              </a:solidFill>
              <a:latin typeface="HelveticaNeueLT Std Lt" panose="020B0403020202020204" pitchFamily="34" charset="0"/>
              <a:ea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7259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495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69656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HelveticaNeueLT Std" charset="0"/>
                <a:ea typeface="HelveticaNeueLT Std" charset="0"/>
                <a:cs typeface="HelveticaNeueLT Std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3E09DD-DD7A-D146-828E-4D23B3361D9F}"/>
              </a:ext>
            </a:extLst>
          </p:cNvPr>
          <p:cNvSpPr txBox="1"/>
          <p:nvPr userDrawn="1"/>
        </p:nvSpPr>
        <p:spPr>
          <a:xfrm>
            <a:off x="580199" y="1911669"/>
            <a:ext cx="1914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0" i="0" dirty="0">
                <a:solidFill>
                  <a:srgbClr val="1D374B"/>
                </a:solidFill>
                <a:latin typeface="HelveticaNeueLT Std Lt" panose="020B0403020202020204" pitchFamily="34" charset="0"/>
                <a:ea typeface="Source Han Sans CN Medium" panose="020B0500000000000000" pitchFamily="34" charset="-128"/>
              </a:rPr>
              <a:t>Thanks!</a:t>
            </a:r>
            <a:endParaRPr kumimoji="1" lang="zh-CN" altLang="en-US" sz="4000" b="0" i="0" dirty="0">
              <a:solidFill>
                <a:srgbClr val="1D374B"/>
              </a:solidFill>
              <a:latin typeface="HelveticaNeueLT Std Lt" panose="020B0403020202020204" pitchFamily="34" charset="0"/>
              <a:ea typeface="Source Han Sans CN Medium" panose="020B0500000000000000" pitchFamily="34" charset="-128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33088C-EFC7-6047-B7C6-0778011EF45B}"/>
              </a:ext>
            </a:extLst>
          </p:cNvPr>
          <p:cNvSpPr txBox="1"/>
          <p:nvPr userDrawn="1"/>
        </p:nvSpPr>
        <p:spPr>
          <a:xfrm>
            <a:off x="580199" y="4536331"/>
            <a:ext cx="2560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0" i="0" spc="50" baseline="0" dirty="0">
                <a:solidFill>
                  <a:srgbClr val="1D374B"/>
                </a:solidFill>
                <a:latin typeface="HelveticaNeueLT Std Lt" panose="020B0403020202020204" pitchFamily="34" charset="0"/>
                <a:ea typeface="Source Han Sans CN Medium" panose="020B0500000000000000" pitchFamily="34" charset="-128"/>
              </a:rPr>
              <a:t>Our Mission: Robotics for All</a:t>
            </a:r>
            <a:endParaRPr kumimoji="1" lang="zh-CN" altLang="en-US" sz="1400" b="0" i="0" spc="50" baseline="0" dirty="0">
              <a:solidFill>
                <a:srgbClr val="1D374B"/>
              </a:solidFill>
              <a:latin typeface="HelveticaNeueLT Std Lt" panose="020B0403020202020204" pitchFamily="34" charset="0"/>
              <a:ea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3307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5F861FD-60F7-3B41-8DE4-346B578C6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96" y="-7496"/>
            <a:ext cx="9151495" cy="5150995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69656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HelveticaNeueLT Std" charset="0"/>
                <a:ea typeface="HelveticaNeueLT Std" charset="0"/>
                <a:cs typeface="HelveticaNeueLT Std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1BD5CB-4D16-2A4B-BCC5-F2C8414D6FB5}"/>
              </a:ext>
            </a:extLst>
          </p:cNvPr>
          <p:cNvSpPr txBox="1"/>
          <p:nvPr userDrawn="1"/>
        </p:nvSpPr>
        <p:spPr>
          <a:xfrm>
            <a:off x="580199" y="1911669"/>
            <a:ext cx="1914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0" i="0" dirty="0">
                <a:solidFill>
                  <a:schemeClr val="bg1"/>
                </a:solidFill>
                <a:latin typeface="HelveticaNeueLT Std Lt" panose="020B0403020202020204" pitchFamily="34" charset="0"/>
                <a:ea typeface="Source Han Sans CN Medium" panose="020B0500000000000000" pitchFamily="34" charset="-128"/>
              </a:rPr>
              <a:t>Thanks!</a:t>
            </a:r>
            <a:endParaRPr kumimoji="1" lang="zh-CN" altLang="en-US" sz="4000" b="0" i="0" dirty="0">
              <a:solidFill>
                <a:schemeClr val="bg1"/>
              </a:solidFill>
              <a:latin typeface="HelveticaNeueLT Std Lt" panose="020B0403020202020204" pitchFamily="34" charset="0"/>
              <a:ea typeface="Source Han Sans CN Medium" panose="020B0500000000000000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218DEB-24B1-0141-9DC7-20C4350EA688}"/>
              </a:ext>
            </a:extLst>
          </p:cNvPr>
          <p:cNvSpPr txBox="1"/>
          <p:nvPr userDrawn="1"/>
        </p:nvSpPr>
        <p:spPr>
          <a:xfrm>
            <a:off x="580199" y="4536331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0" i="0" spc="100" baseline="0" dirty="0">
                <a:solidFill>
                  <a:schemeClr val="bg1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我们的使命</a:t>
            </a:r>
            <a:r>
              <a:rPr kumimoji="1" lang="en-US" altLang="zh-CN" sz="1400" b="0" i="0" spc="100" baseline="0" dirty="0">
                <a:solidFill>
                  <a:schemeClr val="bg1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:</a:t>
            </a:r>
            <a:r>
              <a:rPr kumimoji="1" lang="zh-CN" altLang="en-US" sz="1400" b="0" i="0" spc="100" baseline="0" dirty="0">
                <a:solidFill>
                  <a:schemeClr val="bg1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 让机器人</a:t>
            </a:r>
            <a:r>
              <a:rPr kumimoji="1" lang="en-US" altLang="zh-CN" sz="1400" b="0" i="0" spc="100" baseline="0" dirty="0">
                <a:solidFill>
                  <a:schemeClr val="bg1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 </a:t>
            </a:r>
            <a:r>
              <a:rPr kumimoji="1" lang="zh-CN" altLang="en-US" sz="1400" b="0" i="0" spc="100" baseline="0" dirty="0">
                <a:solidFill>
                  <a:schemeClr val="bg1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服务每个人</a:t>
            </a:r>
          </a:p>
        </p:txBody>
      </p:sp>
    </p:spTree>
    <p:extLst>
      <p:ext uri="{BB962C8B-B14F-4D97-AF65-F5344CB8AC3E}">
        <p14:creationId xmlns:p14="http://schemas.microsoft.com/office/powerpoint/2010/main" val="124285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4869656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HelveticaNeueLT Std" charset="0"/>
                <a:ea typeface="HelveticaNeueLT Std" charset="0"/>
                <a:cs typeface="HelveticaNeueLT Std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96D3E5-A731-1A42-AF7B-CC0B5BE0FA80}"/>
              </a:ext>
            </a:extLst>
          </p:cNvPr>
          <p:cNvSpPr txBox="1"/>
          <p:nvPr userDrawn="1"/>
        </p:nvSpPr>
        <p:spPr>
          <a:xfrm>
            <a:off x="580199" y="1911669"/>
            <a:ext cx="1914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0" i="0" dirty="0">
                <a:solidFill>
                  <a:srgbClr val="1D374B"/>
                </a:solidFill>
                <a:latin typeface="HelveticaNeueLT Std Lt" panose="020B0403020202020204" pitchFamily="34" charset="0"/>
                <a:ea typeface="Source Han Sans CN Medium" panose="020B0500000000000000" pitchFamily="34" charset="-128"/>
              </a:rPr>
              <a:t>Thanks!</a:t>
            </a:r>
            <a:endParaRPr kumimoji="1" lang="zh-CN" altLang="en-US" sz="4000" b="0" i="0" dirty="0">
              <a:solidFill>
                <a:srgbClr val="1D374B"/>
              </a:solidFill>
              <a:latin typeface="HelveticaNeueLT Std Lt" panose="020B0403020202020204" pitchFamily="34" charset="0"/>
              <a:ea typeface="Source Han Sans CN Medium" panose="020B0500000000000000" pitchFamily="34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807DC2-5667-9642-AB2D-B86AAC818C55}"/>
              </a:ext>
            </a:extLst>
          </p:cNvPr>
          <p:cNvSpPr txBox="1"/>
          <p:nvPr userDrawn="1"/>
        </p:nvSpPr>
        <p:spPr>
          <a:xfrm>
            <a:off x="580199" y="4536331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0" i="0" kern="1400" spc="100" baseline="0" dirty="0">
                <a:solidFill>
                  <a:srgbClr val="1D374B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我们的使命</a:t>
            </a:r>
            <a:r>
              <a:rPr kumimoji="1" lang="en-US" altLang="zh-CN" sz="1400" b="0" i="0" kern="1400" spc="100" baseline="0" dirty="0">
                <a:solidFill>
                  <a:srgbClr val="1D374B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:</a:t>
            </a:r>
            <a:r>
              <a:rPr kumimoji="1" lang="zh-CN" altLang="en-US" sz="1400" b="0" i="0" kern="1400" spc="100" baseline="0" dirty="0">
                <a:solidFill>
                  <a:srgbClr val="1D374B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 让机器人</a:t>
            </a:r>
            <a:r>
              <a:rPr kumimoji="1" lang="en-US" altLang="zh-CN" sz="1400" b="0" i="0" kern="1400" spc="100" baseline="0" dirty="0">
                <a:solidFill>
                  <a:srgbClr val="1D374B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 </a:t>
            </a:r>
            <a:r>
              <a:rPr kumimoji="1" lang="zh-CN" altLang="en-US" sz="1400" b="0" i="0" kern="1400" spc="100" baseline="0" dirty="0">
                <a:solidFill>
                  <a:srgbClr val="1D374B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</a:rPr>
              <a:t>服务每个人</a:t>
            </a:r>
          </a:p>
        </p:txBody>
      </p:sp>
    </p:spTree>
    <p:extLst>
      <p:ext uri="{BB962C8B-B14F-4D97-AF65-F5344CB8AC3E}">
        <p14:creationId xmlns:p14="http://schemas.microsoft.com/office/powerpoint/2010/main" val="97550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9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86600" y="4869656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HelveticaNeueLT Std" charset="0"/>
                <a:ea typeface="HelveticaNeueLT Std" charset="0"/>
                <a:cs typeface="HelveticaNeueLT Std" charset="0"/>
              </a:defRPr>
            </a:lvl1pPr>
          </a:lstStyle>
          <a:p>
            <a:fld id="{B208F09D-690D-FC4C-B4EA-A540FD849AA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63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2" r:id="rId2"/>
    <p:sldLayoutId id="2147483661" r:id="rId3"/>
    <p:sldLayoutId id="2147483672" r:id="rId4"/>
    <p:sldLayoutId id="2147483718" r:id="rId5"/>
    <p:sldLayoutId id="2147483720" r:id="rId6"/>
    <p:sldLayoutId id="2147483719" r:id="rId7"/>
    <p:sldLayoutId id="2147483721" r:id="rId8"/>
    <p:sldLayoutId id="2147483723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5187500" y="998279"/>
            <a:ext cx="3406371" cy="246627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任意多边形 83"/>
          <p:cNvSpPr/>
          <p:nvPr/>
        </p:nvSpPr>
        <p:spPr>
          <a:xfrm>
            <a:off x="107840" y="1011382"/>
            <a:ext cx="5892951" cy="4022652"/>
          </a:xfrm>
          <a:custGeom>
            <a:avLst/>
            <a:gdLst>
              <a:gd name="connsiteX0" fmla="*/ 0 w 5892951"/>
              <a:gd name="connsiteY0" fmla="*/ 0 h 4094924"/>
              <a:gd name="connsiteX1" fmla="*/ 4826919 w 5892951"/>
              <a:gd name="connsiteY1" fmla="*/ 0 h 4094924"/>
              <a:gd name="connsiteX2" fmla="*/ 4826919 w 5892951"/>
              <a:gd name="connsiteY2" fmla="*/ 2724740 h 4094924"/>
              <a:gd name="connsiteX3" fmla="*/ 5892951 w 5892951"/>
              <a:gd name="connsiteY3" fmla="*/ 2724740 h 4094924"/>
              <a:gd name="connsiteX4" fmla="*/ 5892951 w 5892951"/>
              <a:gd name="connsiteY4" fmla="*/ 4094924 h 4094924"/>
              <a:gd name="connsiteX5" fmla="*/ 0 w 5892951"/>
              <a:gd name="connsiteY5" fmla="*/ 4094924 h 409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92951" h="4094924">
                <a:moveTo>
                  <a:pt x="0" y="0"/>
                </a:moveTo>
                <a:lnTo>
                  <a:pt x="4826919" y="0"/>
                </a:lnTo>
                <a:lnTo>
                  <a:pt x="4826919" y="2724740"/>
                </a:lnTo>
                <a:lnTo>
                  <a:pt x="5892951" y="2724740"/>
                </a:lnTo>
                <a:lnTo>
                  <a:pt x="5892951" y="4094924"/>
                </a:lnTo>
                <a:lnTo>
                  <a:pt x="0" y="4094924"/>
                </a:lnTo>
                <a:close/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/>
          <p:nvPr/>
        </p:nvCxnSpPr>
        <p:spPr>
          <a:xfrm>
            <a:off x="16626" y="554301"/>
            <a:ext cx="8634481" cy="343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文本框 122"/>
          <p:cNvSpPr txBox="1"/>
          <p:nvPr/>
        </p:nvSpPr>
        <p:spPr>
          <a:xfrm>
            <a:off x="0" y="142540"/>
            <a:ext cx="4172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2000" b="1" dirty="0" smtClean="0">
                <a:solidFill>
                  <a:srgbClr val="2337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2000" b="1" dirty="0" smtClean="0">
                <a:solidFill>
                  <a:srgbClr val="2337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扶梯识别方案</a:t>
            </a:r>
            <a:endParaRPr lang="en-US" altLang="zh-CN" sz="2000" b="1" dirty="0">
              <a:solidFill>
                <a:srgbClr val="2337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5" y="3782133"/>
            <a:ext cx="1247682" cy="9357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5" y="1128298"/>
            <a:ext cx="1225059" cy="9187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58434" y="2179765"/>
            <a:ext cx="1626914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YOLOv7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检测网络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035221" y="1174494"/>
            <a:ext cx="9522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070991" y="4071489"/>
            <a:ext cx="503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4526372" y="3800325"/>
            <a:ext cx="104632" cy="879258"/>
          </a:xfrm>
          <a:prstGeom prst="leftBrace">
            <a:avLst>
              <a:gd name="adj1" fmla="val 49192"/>
              <a:gd name="adj2" fmla="val 50000"/>
            </a:avLst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92044" y="3782133"/>
            <a:ext cx="1301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扶梯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ounding Box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604153" y="4160091"/>
            <a:ext cx="14670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Bbox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下界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估算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的扶梯深度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（可看见完整扶梯时）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840" y="616959"/>
            <a:ext cx="747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深度学习方法，采集商场数据集训练深度神经网络，以识别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图像中的扶梯对象。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10" y="2482883"/>
            <a:ext cx="1513763" cy="1075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33" y="1174494"/>
            <a:ext cx="1522450" cy="8570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02" y="1138483"/>
            <a:ext cx="964351" cy="9416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93" y="3788736"/>
            <a:ext cx="972175" cy="94932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59" y="3822500"/>
            <a:ext cx="1522450" cy="857083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2192670" y="2055970"/>
            <a:ext cx="0" cy="19539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2182468" y="3593340"/>
            <a:ext cx="0" cy="195396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80715" y="4738057"/>
            <a:ext cx="4613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正确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64546" y="4738056"/>
            <a:ext cx="461337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漏检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99311" y="4738477"/>
            <a:ext cx="461337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68109" y="2648927"/>
            <a:ext cx="1626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现阶段性能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召回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83.0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查准率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87.3%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4775836" y="675355"/>
            <a:ext cx="3341231" cy="2634802"/>
            <a:chOff x="4535909" y="561382"/>
            <a:chExt cx="3341231" cy="2634802"/>
          </a:xfrm>
        </p:grpSpPr>
        <p:sp>
          <p:nvSpPr>
            <p:cNvPr id="62" name="任意多边形 61"/>
            <p:cNvSpPr/>
            <p:nvPr/>
          </p:nvSpPr>
          <p:spPr>
            <a:xfrm>
              <a:off x="6724976" y="1933545"/>
              <a:ext cx="539438" cy="235442"/>
            </a:xfrm>
            <a:custGeom>
              <a:avLst/>
              <a:gdLst>
                <a:gd name="connsiteX0" fmla="*/ 342818 w 809822"/>
                <a:gd name="connsiteY0" fmla="*/ 0 h 353453"/>
                <a:gd name="connsiteX1" fmla="*/ 809822 w 809822"/>
                <a:gd name="connsiteY1" fmla="*/ 0 h 353453"/>
                <a:gd name="connsiteX2" fmla="*/ 809822 w 809822"/>
                <a:gd name="connsiteY2" fmla="*/ 351672 h 353453"/>
                <a:gd name="connsiteX3" fmla="*/ 342818 w 809822"/>
                <a:gd name="connsiteY3" fmla="*/ 351672 h 353453"/>
                <a:gd name="connsiteX4" fmla="*/ 342818 w 809822"/>
                <a:gd name="connsiteY4" fmla="*/ 349107 h 353453"/>
                <a:gd name="connsiteX5" fmla="*/ 28 w 809822"/>
                <a:gd name="connsiteY5" fmla="*/ 353453 h 353453"/>
                <a:gd name="connsiteX6" fmla="*/ 100083 w 809822"/>
                <a:gd name="connsiteY6" fmla="*/ 105249 h 353453"/>
                <a:gd name="connsiteX7" fmla="*/ 278440 w 809822"/>
                <a:gd name="connsiteY7" fmla="*/ 8894 h 353453"/>
                <a:gd name="connsiteX8" fmla="*/ 342818 w 809822"/>
                <a:gd name="connsiteY8" fmla="*/ 2472 h 35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822" h="353453">
                  <a:moveTo>
                    <a:pt x="342818" y="0"/>
                  </a:moveTo>
                  <a:lnTo>
                    <a:pt x="809822" y="0"/>
                  </a:lnTo>
                  <a:lnTo>
                    <a:pt x="809822" y="351672"/>
                  </a:lnTo>
                  <a:lnTo>
                    <a:pt x="342818" y="351672"/>
                  </a:lnTo>
                  <a:lnTo>
                    <a:pt x="342818" y="349107"/>
                  </a:lnTo>
                  <a:lnTo>
                    <a:pt x="28" y="353453"/>
                  </a:lnTo>
                  <a:cubicBezTo>
                    <a:pt x="-1148" y="260668"/>
                    <a:pt x="34886" y="171277"/>
                    <a:pt x="100083" y="105249"/>
                  </a:cubicBezTo>
                  <a:cubicBezTo>
                    <a:pt x="148981" y="55727"/>
                    <a:pt x="211226" y="22442"/>
                    <a:pt x="278440" y="8894"/>
                  </a:cubicBezTo>
                  <a:lnTo>
                    <a:pt x="342818" y="24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6806123" y="2031956"/>
              <a:ext cx="539438" cy="235442"/>
            </a:xfrm>
            <a:custGeom>
              <a:avLst/>
              <a:gdLst>
                <a:gd name="connsiteX0" fmla="*/ 342818 w 809822"/>
                <a:gd name="connsiteY0" fmla="*/ 0 h 353453"/>
                <a:gd name="connsiteX1" fmla="*/ 809822 w 809822"/>
                <a:gd name="connsiteY1" fmla="*/ 0 h 353453"/>
                <a:gd name="connsiteX2" fmla="*/ 809822 w 809822"/>
                <a:gd name="connsiteY2" fmla="*/ 351672 h 353453"/>
                <a:gd name="connsiteX3" fmla="*/ 342818 w 809822"/>
                <a:gd name="connsiteY3" fmla="*/ 351672 h 353453"/>
                <a:gd name="connsiteX4" fmla="*/ 342818 w 809822"/>
                <a:gd name="connsiteY4" fmla="*/ 349107 h 353453"/>
                <a:gd name="connsiteX5" fmla="*/ 28 w 809822"/>
                <a:gd name="connsiteY5" fmla="*/ 353453 h 353453"/>
                <a:gd name="connsiteX6" fmla="*/ 100083 w 809822"/>
                <a:gd name="connsiteY6" fmla="*/ 105249 h 353453"/>
                <a:gd name="connsiteX7" fmla="*/ 278440 w 809822"/>
                <a:gd name="connsiteY7" fmla="*/ 8894 h 353453"/>
                <a:gd name="connsiteX8" fmla="*/ 342818 w 809822"/>
                <a:gd name="connsiteY8" fmla="*/ 2472 h 35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822" h="353453">
                  <a:moveTo>
                    <a:pt x="342818" y="0"/>
                  </a:moveTo>
                  <a:lnTo>
                    <a:pt x="809822" y="0"/>
                  </a:lnTo>
                  <a:lnTo>
                    <a:pt x="809822" y="351672"/>
                  </a:lnTo>
                  <a:lnTo>
                    <a:pt x="342818" y="351672"/>
                  </a:lnTo>
                  <a:lnTo>
                    <a:pt x="342818" y="349107"/>
                  </a:lnTo>
                  <a:lnTo>
                    <a:pt x="28" y="353453"/>
                  </a:lnTo>
                  <a:cubicBezTo>
                    <a:pt x="-1148" y="260668"/>
                    <a:pt x="34886" y="171277"/>
                    <a:pt x="100083" y="105249"/>
                  </a:cubicBezTo>
                  <a:cubicBezTo>
                    <a:pt x="148981" y="55727"/>
                    <a:pt x="211226" y="22442"/>
                    <a:pt x="278440" y="8894"/>
                  </a:cubicBezTo>
                  <a:lnTo>
                    <a:pt x="342818" y="24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饼形 60"/>
            <p:cNvSpPr/>
            <p:nvPr/>
          </p:nvSpPr>
          <p:spPr>
            <a:xfrm rot="20254786">
              <a:off x="4535909" y="561382"/>
              <a:ext cx="2414243" cy="2414243"/>
            </a:xfrm>
            <a:prstGeom prst="pie">
              <a:avLst>
                <a:gd name="adj1" fmla="val 20453686"/>
                <a:gd name="adj2" fmla="val 3983157"/>
              </a:avLst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6239" y="1768503"/>
              <a:ext cx="198157" cy="529362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40615" y="1774317"/>
              <a:ext cx="198157" cy="529362"/>
            </a:xfrm>
            <a:prstGeom prst="rect">
              <a:avLst/>
            </a:prstGeom>
          </p:spPr>
        </p:pic>
        <p:sp>
          <p:nvSpPr>
            <p:cNvPr id="63" name="饼形 62"/>
            <p:cNvSpPr/>
            <p:nvPr/>
          </p:nvSpPr>
          <p:spPr>
            <a:xfrm rot="20254786">
              <a:off x="5462897" y="567195"/>
              <a:ext cx="2414243" cy="2414243"/>
            </a:xfrm>
            <a:prstGeom prst="pie">
              <a:avLst>
                <a:gd name="adj1" fmla="val 20453686"/>
                <a:gd name="adj2" fmla="val 3983157"/>
              </a:avLst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229163" y="2353842"/>
              <a:ext cx="2190751" cy="27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探测</a:t>
              </a:r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距离：</a:t>
              </a:r>
              <a:r>
                <a:rPr lang="zh-CN" altLang="en-US" sz="9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待确认</a:t>
              </a:r>
              <a:r>
                <a:rPr lang="en-US" altLang="zh-CN" sz="9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~2.478m</a:t>
              </a:r>
              <a:endPara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6382" y="1081330"/>
              <a:ext cx="198157" cy="529362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5387" y="2476436"/>
              <a:ext cx="198157" cy="529362"/>
            </a:xfrm>
            <a:prstGeom prst="rect">
              <a:avLst/>
            </a:prstGeom>
          </p:spPr>
        </p:pic>
        <p:cxnSp>
          <p:nvCxnSpPr>
            <p:cNvPr id="55" name="直接连接符 54"/>
            <p:cNvCxnSpPr/>
            <p:nvPr/>
          </p:nvCxnSpPr>
          <p:spPr>
            <a:xfrm>
              <a:off x="5861747" y="1189379"/>
              <a:ext cx="923595" cy="99346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6000791" y="2180712"/>
              <a:ext cx="793307" cy="1015472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/>
          </p:nvSpPr>
          <p:spPr>
            <a:xfrm>
              <a:off x="5229163" y="1956522"/>
              <a:ext cx="219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探测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角度</a:t>
              </a:r>
              <a:r>
                <a:rPr lang="zh-CN" altLang="en-US" sz="9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120°</a:t>
              </a:r>
              <a:endParaRPr lang="en-US" altLang="zh-CN" sz="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左大括号 75"/>
            <p:cNvSpPr/>
            <p:nvPr/>
          </p:nvSpPr>
          <p:spPr>
            <a:xfrm rot="16200000">
              <a:off x="6140846" y="1873891"/>
              <a:ext cx="67193" cy="951474"/>
            </a:xfrm>
            <a:prstGeom prst="leftBrace">
              <a:avLst>
                <a:gd name="adj1" fmla="val 49192"/>
                <a:gd name="adj2" fmla="val 50000"/>
              </a:avLst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6129695" y="3714038"/>
            <a:ext cx="1626914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存在漏检、误检风险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195213" y="4059440"/>
            <a:ext cx="220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单目检测无法分析扶梯姿态，距离偏差大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195213" y="4412821"/>
            <a:ext cx="1626914" cy="29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室内关灯环境无法使用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29525" y="895081"/>
            <a:ext cx="733476" cy="2205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识别原理</a:t>
            </a:r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322046" y="907725"/>
            <a:ext cx="779628" cy="2205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探测范围</a:t>
            </a:r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175533" y="3691038"/>
            <a:ext cx="2418337" cy="134824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6291738" y="3574848"/>
            <a:ext cx="779628" cy="2205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存在风险</a:t>
            </a:r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7" name="直接箭头连接符 86"/>
          <p:cNvCxnSpPr/>
          <p:nvPr/>
        </p:nvCxnSpPr>
        <p:spPr>
          <a:xfrm flipV="1">
            <a:off x="5680166" y="4204855"/>
            <a:ext cx="602870" cy="165501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51" idx="2"/>
          </p:cNvCxnSpPr>
          <p:nvPr/>
        </p:nvCxnSpPr>
        <p:spPr>
          <a:xfrm>
            <a:off x="3481566" y="3202925"/>
            <a:ext cx="2783911" cy="679286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25891</TotalTime>
  <Words>106</Words>
  <Application>Microsoft Office PowerPoint</Application>
  <PresentationFormat>全屏显示(16:9)</PresentationFormat>
  <Paragraphs>25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Helvetica Neue Light</vt:lpstr>
      <vt:lpstr>Source Han Sans CN Light</vt:lpstr>
      <vt:lpstr>Source Han Sans CN Medium</vt:lpstr>
      <vt:lpstr>等线</vt:lpstr>
      <vt:lpstr>思源黑体 CN Medium</vt:lpstr>
      <vt:lpstr>思源黑体 CN Normal</vt:lpstr>
      <vt:lpstr>微软雅黑</vt:lpstr>
      <vt:lpstr>Arial</vt:lpstr>
      <vt:lpstr>Calibri</vt:lpstr>
      <vt:lpstr>HelveticaNeueLT Std</vt:lpstr>
      <vt:lpstr>HelveticaNeueLT Std Lt</vt:lpstr>
      <vt:lpstr>Wingdings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brent.jiang(姜璨)</cp:lastModifiedBy>
  <cp:revision>1305</cp:revision>
  <dcterms:created xsi:type="dcterms:W3CDTF">2019-08-21T05:14:57Z</dcterms:created>
  <dcterms:modified xsi:type="dcterms:W3CDTF">2023-01-17T09:39:52Z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1273716</vt:lpwstr>
  </property>
  <property fmtid="{D5CDD505-2E9C-101B-9397-08002B2CF9AE}" pid="3" name="NXPowerLiteSettings">
    <vt:lpwstr>C8400B08076801</vt:lpwstr>
  </property>
  <property fmtid="{D5CDD505-2E9C-101B-9397-08002B2CF9AE}" pid="4" name="NXPowerLiteVersion">
    <vt:lpwstr>D8.0.8</vt:lpwstr>
  </property>
</Properties>
</file>